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Inconsolata" pitchFamily="1" charset="0"/>
      <p:regular r:id="rId12"/>
    </p:embeddedFont>
    <p:embeddedFont>
      <p:font typeface="Montserrat Black" panose="00000A00000000000000" pitchFamily="2" charset="0"/>
      <p:regular r:id="rId13"/>
      <p:bold r:id="rId14"/>
      <p:boldItalic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4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unionedeiconsumatori.it/lettera-di-revoca-allamministratore-di-condominio/" TargetMode="External"/><Relationship Id="rId1" Type="http://schemas.openxmlformats.org/officeDocument/2006/relationships/image" Target="../media/image43.webp"/><Relationship Id="rId4" Type="http://schemas.openxmlformats.org/officeDocument/2006/relationships/image" Target="../media/image4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unionedeiconsumatori.it/lettera-di-revoca-allamministratore-di-condominio/" TargetMode="External"/><Relationship Id="rId1" Type="http://schemas.openxmlformats.org/officeDocument/2006/relationships/image" Target="../media/image43.webp"/><Relationship Id="rId4" Type="http://schemas.openxmlformats.org/officeDocument/2006/relationships/image" Target="../media/image4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8B2AC-BD8F-43D0-BD28-1680D341FB10}" type="doc">
      <dgm:prSet loTypeId="urn:microsoft.com/office/officeart/2008/layout/PictureStrip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75376BA-89F4-40D5-9181-8630E85D361B}">
      <dgm:prSet phldrT="[Testo]" phldr="0"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Andrea Tessicini</a:t>
          </a:r>
        </a:p>
        <a:p>
          <a:r>
            <a:rPr lang="it-IT" sz="2000" dirty="0"/>
            <a:t>[Amministratore unico]</a:t>
          </a:r>
        </a:p>
      </dgm:t>
    </dgm:pt>
    <dgm:pt modelId="{FC9696FD-3F5E-4134-918B-2CEC738909C2}" type="parTrans" cxnId="{B05B1654-5897-4390-89D2-B4F2B7729660}">
      <dgm:prSet/>
      <dgm:spPr/>
      <dgm:t>
        <a:bodyPr/>
        <a:lstStyle/>
        <a:p>
          <a:endParaRPr lang="it-IT" sz="2000"/>
        </a:p>
      </dgm:t>
    </dgm:pt>
    <dgm:pt modelId="{D0701077-CE48-4C7F-B45C-C1DDF0895D93}" type="sibTrans" cxnId="{B05B1654-5897-4390-89D2-B4F2B7729660}">
      <dgm:prSet/>
      <dgm:spPr/>
      <dgm:t>
        <a:bodyPr/>
        <a:lstStyle/>
        <a:p>
          <a:endParaRPr lang="it-IT" sz="2000"/>
        </a:p>
      </dgm:t>
    </dgm:pt>
    <dgm:pt modelId="{AAD5B760-B460-4280-BD37-2589A8641C0A}">
      <dgm:prSet phldrT="[Testo]" phldr="0"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Federici</a:t>
          </a:r>
        </a:p>
        <a:p>
          <a:r>
            <a:rPr lang="it-IT" sz="2000" dirty="0"/>
            <a:t>[dir tecnica centro nord]</a:t>
          </a:r>
        </a:p>
      </dgm:t>
    </dgm:pt>
    <dgm:pt modelId="{17C85DC3-BF77-49E2-B30A-25B6EE99DF9B}" type="parTrans" cxnId="{790BF4DA-1C87-4C83-A4EF-B89473AD0047}">
      <dgm:prSet/>
      <dgm:spPr/>
      <dgm:t>
        <a:bodyPr/>
        <a:lstStyle/>
        <a:p>
          <a:endParaRPr lang="it-IT" sz="2000"/>
        </a:p>
      </dgm:t>
    </dgm:pt>
    <dgm:pt modelId="{39177B5A-69E3-4F9C-8839-6FA85A5DCF89}" type="sibTrans" cxnId="{790BF4DA-1C87-4C83-A4EF-B89473AD0047}">
      <dgm:prSet/>
      <dgm:spPr/>
      <dgm:t>
        <a:bodyPr/>
        <a:lstStyle/>
        <a:p>
          <a:endParaRPr lang="it-IT" sz="2000"/>
        </a:p>
      </dgm:t>
    </dgm:pt>
    <dgm:pt modelId="{4FA4FF23-4BE0-4DB9-B568-50FCF36AFB75}">
      <dgm:prSet phldrT="[Testo]" phldr="0"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Castiglione</a:t>
          </a:r>
        </a:p>
        <a:p>
          <a:r>
            <a:rPr lang="it-IT" sz="2000" dirty="0"/>
            <a:t>[dir tecnica centro sud]</a:t>
          </a:r>
        </a:p>
      </dgm:t>
    </dgm:pt>
    <dgm:pt modelId="{DC1D8DE6-D1E5-4FC0-8955-2DDE36703337}" type="parTrans" cxnId="{13745A69-4357-4BC0-A8C3-E469BE972170}">
      <dgm:prSet/>
      <dgm:spPr/>
      <dgm:t>
        <a:bodyPr/>
        <a:lstStyle/>
        <a:p>
          <a:endParaRPr lang="it-IT" sz="2000"/>
        </a:p>
      </dgm:t>
    </dgm:pt>
    <dgm:pt modelId="{1C76F6FC-ABE3-42F1-B7FE-E8EE97A6A8E5}" type="sibTrans" cxnId="{13745A69-4357-4BC0-A8C3-E469BE972170}">
      <dgm:prSet/>
      <dgm:spPr/>
      <dgm:t>
        <a:bodyPr/>
        <a:lstStyle/>
        <a:p>
          <a:endParaRPr lang="it-IT" sz="2000"/>
        </a:p>
      </dgm:t>
    </dgm:pt>
    <dgm:pt modelId="{B2463FFC-9B26-4A5E-8BA0-1B461C7B5F7C}">
      <dgm:prSet phldrT="[Testo]" phldr="0"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Stefano Baloni</a:t>
          </a:r>
        </a:p>
        <a:p>
          <a:r>
            <a:rPr lang="it-IT" sz="2000" dirty="0"/>
            <a:t>[account manager – Private </a:t>
          </a:r>
          <a:r>
            <a:rPr lang="it-IT" sz="2000" dirty="0" err="1"/>
            <a:t>sector</a:t>
          </a:r>
          <a:r>
            <a:rPr lang="it-IT" sz="2000" dirty="0"/>
            <a:t>]</a:t>
          </a:r>
        </a:p>
      </dgm:t>
    </dgm:pt>
    <dgm:pt modelId="{1840C795-F61D-4B00-A538-B2FE9CE1031A}" type="parTrans" cxnId="{3D6CF0B1-3877-4862-9A7A-1E1074EC9F43}">
      <dgm:prSet/>
      <dgm:spPr/>
      <dgm:t>
        <a:bodyPr/>
        <a:lstStyle/>
        <a:p>
          <a:endParaRPr lang="it-IT" sz="2000"/>
        </a:p>
      </dgm:t>
    </dgm:pt>
    <dgm:pt modelId="{4F373E34-A000-4FCE-98A9-C139038AE05D}" type="sibTrans" cxnId="{3D6CF0B1-3877-4862-9A7A-1E1074EC9F43}">
      <dgm:prSet/>
      <dgm:spPr/>
      <dgm:t>
        <a:bodyPr/>
        <a:lstStyle/>
        <a:p>
          <a:endParaRPr lang="it-IT" sz="2000"/>
        </a:p>
      </dgm:t>
    </dgm:pt>
    <dgm:pt modelId="{C5D0FF9F-4217-4D36-9565-FEDEAD3EE3C5}">
      <dgm:prSet phldrT="[Testo]" phldr="0"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Giampiero Abbate</a:t>
          </a:r>
        </a:p>
        <a:p>
          <a:r>
            <a:rPr lang="it-IT" sz="2000" dirty="0"/>
            <a:t>[account manager – Public </a:t>
          </a:r>
          <a:r>
            <a:rPr lang="it-IT" sz="2000" dirty="0" err="1"/>
            <a:t>sector</a:t>
          </a:r>
          <a:r>
            <a:rPr lang="it-IT" sz="2000" dirty="0"/>
            <a:t>]</a:t>
          </a:r>
        </a:p>
      </dgm:t>
    </dgm:pt>
    <dgm:pt modelId="{5900E509-B99A-4B39-9152-F2AE6066D25F}" type="parTrans" cxnId="{B9CF201A-A14B-40F8-8F2C-15044E35D270}">
      <dgm:prSet/>
      <dgm:spPr/>
      <dgm:t>
        <a:bodyPr/>
        <a:lstStyle/>
        <a:p>
          <a:endParaRPr lang="it-IT" sz="2000"/>
        </a:p>
      </dgm:t>
    </dgm:pt>
    <dgm:pt modelId="{7BA3EE9C-0AB3-498F-9489-5DCE8A1449DB}" type="sibTrans" cxnId="{B9CF201A-A14B-40F8-8F2C-15044E35D270}">
      <dgm:prSet/>
      <dgm:spPr/>
      <dgm:t>
        <a:bodyPr/>
        <a:lstStyle/>
        <a:p>
          <a:endParaRPr lang="it-IT" sz="2000"/>
        </a:p>
      </dgm:t>
    </dgm:pt>
    <dgm:pt modelId="{62D651A4-1BE2-4A91-9B88-2247C5278D42}" type="pres">
      <dgm:prSet presAssocID="{8858B2AC-BD8F-43D0-BD28-1680D341FB10}" presName="Name0" presStyleCnt="0">
        <dgm:presLayoutVars>
          <dgm:dir/>
          <dgm:resizeHandles val="exact"/>
        </dgm:presLayoutVars>
      </dgm:prSet>
      <dgm:spPr/>
    </dgm:pt>
    <dgm:pt modelId="{2E09AD46-5648-4A50-B8F2-7D48E33B4FB7}" type="pres">
      <dgm:prSet presAssocID="{A75376BA-89F4-40D5-9181-8630E85D361B}" presName="composite" presStyleCnt="0"/>
      <dgm:spPr/>
    </dgm:pt>
    <dgm:pt modelId="{823CBE7A-09B4-44E5-823D-813BE8092450}" type="pres">
      <dgm:prSet presAssocID="{A75376BA-89F4-40D5-9181-8630E85D361B}" presName="rect1" presStyleLbl="trAlignAcc1" presStyleIdx="0" presStyleCnt="5" custScaleX="122133" custLinFactNeighborX="9528">
        <dgm:presLayoutVars>
          <dgm:bulletEnabled val="1"/>
        </dgm:presLayoutVars>
      </dgm:prSet>
      <dgm:spPr/>
    </dgm:pt>
    <dgm:pt modelId="{6F52E2C1-576B-4DD3-AB68-2D0BFAC42AC5}" type="pres">
      <dgm:prSet presAssocID="{A75376BA-89F4-40D5-9181-8630E85D361B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27000" r="-127000"/>
          </a:stretch>
        </a:blipFill>
      </dgm:spPr>
    </dgm:pt>
    <dgm:pt modelId="{89EE27A8-7075-4EC7-8527-BEFA62B37389}" type="pres">
      <dgm:prSet presAssocID="{D0701077-CE48-4C7F-B45C-C1DDF0895D93}" presName="sibTrans" presStyleCnt="0"/>
      <dgm:spPr/>
    </dgm:pt>
    <dgm:pt modelId="{F728FC7C-152F-469F-9039-F70937A14320}" type="pres">
      <dgm:prSet presAssocID="{AAD5B760-B460-4280-BD37-2589A8641C0A}" presName="composite" presStyleCnt="0"/>
      <dgm:spPr/>
    </dgm:pt>
    <dgm:pt modelId="{0B1D36E7-B00D-4B71-B36C-1DC30BB64B57}" type="pres">
      <dgm:prSet presAssocID="{AAD5B760-B460-4280-BD37-2589A8641C0A}" presName="rect1" presStyleLbl="trAlignAcc1" presStyleIdx="1" presStyleCnt="5" custScaleX="122133" custLinFactNeighborX="9528">
        <dgm:presLayoutVars>
          <dgm:bulletEnabled val="1"/>
        </dgm:presLayoutVars>
      </dgm:prSet>
      <dgm:spPr/>
    </dgm:pt>
    <dgm:pt modelId="{AE3C99DC-9E91-4633-AC8C-B3710C0181DC}" type="pres">
      <dgm:prSet presAssocID="{AAD5B760-B460-4280-BD37-2589A8641C0A}" presName="rect2" presStyleLbl="fgImgPlace1" presStyleIdx="1" presStyleCnt="5"/>
      <dgm:spPr>
        <a:blipFill>
          <a:blip xmlns:r="http://schemas.openxmlformats.org/officeDocument/2006/relationships" r:embed="rId3"/>
          <a:srcRect/>
          <a:stretch>
            <a:fillRect l="-58000" r="-58000"/>
          </a:stretch>
        </a:blipFill>
      </dgm:spPr>
    </dgm:pt>
    <dgm:pt modelId="{2EB4FA5C-8CBE-416B-94EA-1ADDC467272A}" type="pres">
      <dgm:prSet presAssocID="{39177B5A-69E3-4F9C-8839-6FA85A5DCF89}" presName="sibTrans" presStyleCnt="0"/>
      <dgm:spPr/>
    </dgm:pt>
    <dgm:pt modelId="{A9210A72-363A-4661-A3B6-12A9EB98E829}" type="pres">
      <dgm:prSet presAssocID="{4FA4FF23-4BE0-4DB9-B568-50FCF36AFB75}" presName="composite" presStyleCnt="0"/>
      <dgm:spPr/>
    </dgm:pt>
    <dgm:pt modelId="{F2015D06-1A3B-4B17-8CCC-C9C5E5CE9B23}" type="pres">
      <dgm:prSet presAssocID="{4FA4FF23-4BE0-4DB9-B568-50FCF36AFB75}" presName="rect1" presStyleLbl="trAlignAcc1" presStyleIdx="2" presStyleCnt="5" custScaleX="122133" custLinFactNeighborX="9528">
        <dgm:presLayoutVars>
          <dgm:bulletEnabled val="1"/>
        </dgm:presLayoutVars>
      </dgm:prSet>
      <dgm:spPr/>
    </dgm:pt>
    <dgm:pt modelId="{6BE720B0-5445-497B-AB86-536ECD5D64DE}" type="pres">
      <dgm:prSet presAssocID="{4FA4FF23-4BE0-4DB9-B568-50FCF36AFB75}" presName="rect2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l="-58000" r="-58000"/>
          </a:stretch>
        </a:blipFill>
      </dgm:spPr>
    </dgm:pt>
    <dgm:pt modelId="{EC02FA49-16E3-45FB-861E-A001ADE7075C}" type="pres">
      <dgm:prSet presAssocID="{1C76F6FC-ABE3-42F1-B7FE-E8EE97A6A8E5}" presName="sibTrans" presStyleCnt="0"/>
      <dgm:spPr/>
    </dgm:pt>
    <dgm:pt modelId="{CF119493-2B9F-43F8-A540-5B46359F6E82}" type="pres">
      <dgm:prSet presAssocID="{B2463FFC-9B26-4A5E-8BA0-1B461C7B5F7C}" presName="composite" presStyleCnt="0"/>
      <dgm:spPr/>
    </dgm:pt>
    <dgm:pt modelId="{D1AAAB1E-6879-4F98-81CC-20AAFEC96A3A}" type="pres">
      <dgm:prSet presAssocID="{B2463FFC-9B26-4A5E-8BA0-1B461C7B5F7C}" presName="rect1" presStyleLbl="trAlignAcc1" presStyleIdx="3" presStyleCnt="5" custScaleX="122133" custLinFactNeighborX="9528">
        <dgm:presLayoutVars>
          <dgm:bulletEnabled val="1"/>
        </dgm:presLayoutVars>
      </dgm:prSet>
      <dgm:spPr/>
    </dgm:pt>
    <dgm:pt modelId="{5A032E48-F160-48A2-BF90-AE050D5E7849}" type="pres">
      <dgm:prSet presAssocID="{B2463FFC-9B26-4A5E-8BA0-1B461C7B5F7C}" presName="rect2" presStyleLbl="fgImgPlace1" presStyleIdx="3" presStyleCnt="5"/>
      <dgm:spPr>
        <a:blipFill>
          <a:blip xmlns:r="http://schemas.openxmlformats.org/officeDocument/2006/relationships" r:embed="rId4"/>
          <a:srcRect/>
          <a:stretch>
            <a:fillRect l="-93000" r="-93000"/>
          </a:stretch>
        </a:blipFill>
      </dgm:spPr>
    </dgm:pt>
    <dgm:pt modelId="{DDA34FB2-C225-4DCD-A81E-E2A7DB3C032E}" type="pres">
      <dgm:prSet presAssocID="{4F373E34-A000-4FCE-98A9-C139038AE05D}" presName="sibTrans" presStyleCnt="0"/>
      <dgm:spPr/>
    </dgm:pt>
    <dgm:pt modelId="{F7AED836-69BF-4163-A9A9-50C311FEEECE}" type="pres">
      <dgm:prSet presAssocID="{C5D0FF9F-4217-4D36-9565-FEDEAD3EE3C5}" presName="composite" presStyleCnt="0"/>
      <dgm:spPr/>
    </dgm:pt>
    <dgm:pt modelId="{8F6DF04D-9B41-4CF9-98AB-BF4CEB29DE36}" type="pres">
      <dgm:prSet presAssocID="{C5D0FF9F-4217-4D36-9565-FEDEAD3EE3C5}" presName="rect1" presStyleLbl="trAlignAcc1" presStyleIdx="4" presStyleCnt="5" custScaleX="122133" custLinFactNeighborX="9781">
        <dgm:presLayoutVars>
          <dgm:bulletEnabled val="1"/>
        </dgm:presLayoutVars>
      </dgm:prSet>
      <dgm:spPr/>
    </dgm:pt>
    <dgm:pt modelId="{7DCD6FA4-3819-43F7-866B-9398FDD4FC9C}" type="pres">
      <dgm:prSet presAssocID="{C5D0FF9F-4217-4D36-9565-FEDEAD3EE3C5}" presName="rect2" presStyleLbl="fgImgPlace1" presStyleIdx="4" presStyleCnt="5"/>
      <dgm:spPr>
        <a:blipFill>
          <a:blip xmlns:r="http://schemas.openxmlformats.org/officeDocument/2006/relationships" r:embed="rId4"/>
          <a:srcRect/>
          <a:stretch>
            <a:fillRect l="-93000" r="-93000"/>
          </a:stretch>
        </a:blipFill>
      </dgm:spPr>
    </dgm:pt>
  </dgm:ptLst>
  <dgm:cxnLst>
    <dgm:cxn modelId="{1BA33D00-84B7-48D4-AA25-CB3C2DADAF50}" type="presOf" srcId="{B2463FFC-9B26-4A5E-8BA0-1B461C7B5F7C}" destId="{D1AAAB1E-6879-4F98-81CC-20AAFEC96A3A}" srcOrd="0" destOrd="0" presId="urn:microsoft.com/office/officeart/2008/layout/PictureStrips"/>
    <dgm:cxn modelId="{B9CF201A-A14B-40F8-8F2C-15044E35D270}" srcId="{8858B2AC-BD8F-43D0-BD28-1680D341FB10}" destId="{C5D0FF9F-4217-4D36-9565-FEDEAD3EE3C5}" srcOrd="4" destOrd="0" parTransId="{5900E509-B99A-4B39-9152-F2AE6066D25F}" sibTransId="{7BA3EE9C-0AB3-498F-9489-5DCE8A1449DB}"/>
    <dgm:cxn modelId="{35F22842-316B-4D84-895A-97375C56E2B5}" type="presOf" srcId="{AAD5B760-B460-4280-BD37-2589A8641C0A}" destId="{0B1D36E7-B00D-4B71-B36C-1DC30BB64B57}" srcOrd="0" destOrd="0" presId="urn:microsoft.com/office/officeart/2008/layout/PictureStrips"/>
    <dgm:cxn modelId="{13745A69-4357-4BC0-A8C3-E469BE972170}" srcId="{8858B2AC-BD8F-43D0-BD28-1680D341FB10}" destId="{4FA4FF23-4BE0-4DB9-B568-50FCF36AFB75}" srcOrd="2" destOrd="0" parTransId="{DC1D8DE6-D1E5-4FC0-8955-2DDE36703337}" sibTransId="{1C76F6FC-ABE3-42F1-B7FE-E8EE97A6A8E5}"/>
    <dgm:cxn modelId="{B05B1654-5897-4390-89D2-B4F2B7729660}" srcId="{8858B2AC-BD8F-43D0-BD28-1680D341FB10}" destId="{A75376BA-89F4-40D5-9181-8630E85D361B}" srcOrd="0" destOrd="0" parTransId="{FC9696FD-3F5E-4134-918B-2CEC738909C2}" sibTransId="{D0701077-CE48-4C7F-B45C-C1DDF0895D93}"/>
    <dgm:cxn modelId="{A8E0BA75-4ACB-462C-9E49-B344A92EA723}" type="presOf" srcId="{8858B2AC-BD8F-43D0-BD28-1680D341FB10}" destId="{62D651A4-1BE2-4A91-9B88-2247C5278D42}" srcOrd="0" destOrd="0" presId="urn:microsoft.com/office/officeart/2008/layout/PictureStrips"/>
    <dgm:cxn modelId="{6FE8BCA0-BBF1-4F37-9851-B8AC96536048}" type="presOf" srcId="{A75376BA-89F4-40D5-9181-8630E85D361B}" destId="{823CBE7A-09B4-44E5-823D-813BE8092450}" srcOrd="0" destOrd="0" presId="urn:microsoft.com/office/officeart/2008/layout/PictureStrips"/>
    <dgm:cxn modelId="{7D1397A6-8F18-41E8-B9DE-74F77527E63F}" type="presOf" srcId="{4FA4FF23-4BE0-4DB9-B568-50FCF36AFB75}" destId="{F2015D06-1A3B-4B17-8CCC-C9C5E5CE9B23}" srcOrd="0" destOrd="0" presId="urn:microsoft.com/office/officeart/2008/layout/PictureStrips"/>
    <dgm:cxn modelId="{3D6CF0B1-3877-4862-9A7A-1E1074EC9F43}" srcId="{8858B2AC-BD8F-43D0-BD28-1680D341FB10}" destId="{B2463FFC-9B26-4A5E-8BA0-1B461C7B5F7C}" srcOrd="3" destOrd="0" parTransId="{1840C795-F61D-4B00-A538-B2FE9CE1031A}" sibTransId="{4F373E34-A000-4FCE-98A9-C139038AE05D}"/>
    <dgm:cxn modelId="{790BF4DA-1C87-4C83-A4EF-B89473AD0047}" srcId="{8858B2AC-BD8F-43D0-BD28-1680D341FB10}" destId="{AAD5B760-B460-4280-BD37-2589A8641C0A}" srcOrd="1" destOrd="0" parTransId="{17C85DC3-BF77-49E2-B30A-25B6EE99DF9B}" sibTransId="{39177B5A-69E3-4F9C-8839-6FA85A5DCF89}"/>
    <dgm:cxn modelId="{79A556DE-E41B-44FF-9179-940DEA221EE1}" type="presOf" srcId="{C5D0FF9F-4217-4D36-9565-FEDEAD3EE3C5}" destId="{8F6DF04D-9B41-4CF9-98AB-BF4CEB29DE36}" srcOrd="0" destOrd="0" presId="urn:microsoft.com/office/officeart/2008/layout/PictureStrips"/>
    <dgm:cxn modelId="{16A945F1-C022-4BE4-84E8-846F596E7A63}" type="presParOf" srcId="{62D651A4-1BE2-4A91-9B88-2247C5278D42}" destId="{2E09AD46-5648-4A50-B8F2-7D48E33B4FB7}" srcOrd="0" destOrd="0" presId="urn:microsoft.com/office/officeart/2008/layout/PictureStrips"/>
    <dgm:cxn modelId="{3B9A6E8A-14D1-4253-BEA3-E4D21A7D6935}" type="presParOf" srcId="{2E09AD46-5648-4A50-B8F2-7D48E33B4FB7}" destId="{823CBE7A-09B4-44E5-823D-813BE8092450}" srcOrd="0" destOrd="0" presId="urn:microsoft.com/office/officeart/2008/layout/PictureStrips"/>
    <dgm:cxn modelId="{E773FA0F-6692-4F59-A714-420CBEC453E7}" type="presParOf" srcId="{2E09AD46-5648-4A50-B8F2-7D48E33B4FB7}" destId="{6F52E2C1-576B-4DD3-AB68-2D0BFAC42AC5}" srcOrd="1" destOrd="0" presId="urn:microsoft.com/office/officeart/2008/layout/PictureStrips"/>
    <dgm:cxn modelId="{4D66DA1B-EC67-4BA6-8F23-8D55E43E5794}" type="presParOf" srcId="{62D651A4-1BE2-4A91-9B88-2247C5278D42}" destId="{89EE27A8-7075-4EC7-8527-BEFA62B37389}" srcOrd="1" destOrd="0" presId="urn:microsoft.com/office/officeart/2008/layout/PictureStrips"/>
    <dgm:cxn modelId="{5A3D3F04-576B-4837-AC0B-9A70DC768677}" type="presParOf" srcId="{62D651A4-1BE2-4A91-9B88-2247C5278D42}" destId="{F728FC7C-152F-469F-9039-F70937A14320}" srcOrd="2" destOrd="0" presId="urn:microsoft.com/office/officeart/2008/layout/PictureStrips"/>
    <dgm:cxn modelId="{EF8BB95A-5473-430B-9A74-D53E40821946}" type="presParOf" srcId="{F728FC7C-152F-469F-9039-F70937A14320}" destId="{0B1D36E7-B00D-4B71-B36C-1DC30BB64B57}" srcOrd="0" destOrd="0" presId="urn:microsoft.com/office/officeart/2008/layout/PictureStrips"/>
    <dgm:cxn modelId="{25A70F5A-A715-40FD-B4D7-AF6F43A0E24B}" type="presParOf" srcId="{F728FC7C-152F-469F-9039-F70937A14320}" destId="{AE3C99DC-9E91-4633-AC8C-B3710C0181DC}" srcOrd="1" destOrd="0" presId="urn:microsoft.com/office/officeart/2008/layout/PictureStrips"/>
    <dgm:cxn modelId="{5D77CA7E-2D1E-4346-93BE-7EC258129EA8}" type="presParOf" srcId="{62D651A4-1BE2-4A91-9B88-2247C5278D42}" destId="{2EB4FA5C-8CBE-416B-94EA-1ADDC467272A}" srcOrd="3" destOrd="0" presId="urn:microsoft.com/office/officeart/2008/layout/PictureStrips"/>
    <dgm:cxn modelId="{40D9F886-B6F0-4113-A70C-F8EEE2414A8E}" type="presParOf" srcId="{62D651A4-1BE2-4A91-9B88-2247C5278D42}" destId="{A9210A72-363A-4661-A3B6-12A9EB98E829}" srcOrd="4" destOrd="0" presId="urn:microsoft.com/office/officeart/2008/layout/PictureStrips"/>
    <dgm:cxn modelId="{699A50DB-2AD0-482F-AC98-8339B488B402}" type="presParOf" srcId="{A9210A72-363A-4661-A3B6-12A9EB98E829}" destId="{F2015D06-1A3B-4B17-8CCC-C9C5E5CE9B23}" srcOrd="0" destOrd="0" presId="urn:microsoft.com/office/officeart/2008/layout/PictureStrips"/>
    <dgm:cxn modelId="{D7CBA1F6-F938-4191-B404-F3DA80ECD63A}" type="presParOf" srcId="{A9210A72-363A-4661-A3B6-12A9EB98E829}" destId="{6BE720B0-5445-497B-AB86-536ECD5D64DE}" srcOrd="1" destOrd="0" presId="urn:microsoft.com/office/officeart/2008/layout/PictureStrips"/>
    <dgm:cxn modelId="{B331D81E-738B-4065-A49F-BBD415CFBF1C}" type="presParOf" srcId="{62D651A4-1BE2-4A91-9B88-2247C5278D42}" destId="{EC02FA49-16E3-45FB-861E-A001ADE7075C}" srcOrd="5" destOrd="0" presId="urn:microsoft.com/office/officeart/2008/layout/PictureStrips"/>
    <dgm:cxn modelId="{632C7BDB-A148-4128-8299-0F5A0C867AA3}" type="presParOf" srcId="{62D651A4-1BE2-4A91-9B88-2247C5278D42}" destId="{CF119493-2B9F-43F8-A540-5B46359F6E82}" srcOrd="6" destOrd="0" presId="urn:microsoft.com/office/officeart/2008/layout/PictureStrips"/>
    <dgm:cxn modelId="{F45E12EF-AD0E-411B-B780-54E5DE82E479}" type="presParOf" srcId="{CF119493-2B9F-43F8-A540-5B46359F6E82}" destId="{D1AAAB1E-6879-4F98-81CC-20AAFEC96A3A}" srcOrd="0" destOrd="0" presId="urn:microsoft.com/office/officeart/2008/layout/PictureStrips"/>
    <dgm:cxn modelId="{17B927C4-7931-4E0E-AF16-DDEB236996D0}" type="presParOf" srcId="{CF119493-2B9F-43F8-A540-5B46359F6E82}" destId="{5A032E48-F160-48A2-BF90-AE050D5E7849}" srcOrd="1" destOrd="0" presId="urn:microsoft.com/office/officeart/2008/layout/PictureStrips"/>
    <dgm:cxn modelId="{3A3072D4-E381-45B1-94DB-28177C978522}" type="presParOf" srcId="{62D651A4-1BE2-4A91-9B88-2247C5278D42}" destId="{DDA34FB2-C225-4DCD-A81E-E2A7DB3C032E}" srcOrd="7" destOrd="0" presId="urn:microsoft.com/office/officeart/2008/layout/PictureStrips"/>
    <dgm:cxn modelId="{FB869436-466A-4F20-B1E7-CCB0CF60CE3C}" type="presParOf" srcId="{62D651A4-1BE2-4A91-9B88-2247C5278D42}" destId="{F7AED836-69BF-4163-A9A9-50C311FEEECE}" srcOrd="8" destOrd="0" presId="urn:microsoft.com/office/officeart/2008/layout/PictureStrips"/>
    <dgm:cxn modelId="{517CF037-A22C-466A-B376-86051902C8D5}" type="presParOf" srcId="{F7AED836-69BF-4163-A9A9-50C311FEEECE}" destId="{8F6DF04D-9B41-4CF9-98AB-BF4CEB29DE36}" srcOrd="0" destOrd="0" presId="urn:microsoft.com/office/officeart/2008/layout/PictureStrips"/>
    <dgm:cxn modelId="{54C002F0-1918-4E05-9700-4E39F98BC2BE}" type="presParOf" srcId="{F7AED836-69BF-4163-A9A9-50C311FEEECE}" destId="{7DCD6FA4-3819-43F7-866B-9398FDD4FC9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CBE7A-09B4-44E5-823D-813BE8092450}">
      <dsp:nvSpPr>
        <dsp:cNvPr id="0" name=""/>
        <dsp:cNvSpPr/>
      </dsp:nvSpPr>
      <dsp:spPr>
        <a:xfrm>
          <a:off x="1150338" y="687466"/>
          <a:ext cx="3517426" cy="8999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59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Andrea Tessicini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[Amministratore unico]</a:t>
          </a:r>
        </a:p>
      </dsp:txBody>
      <dsp:txXfrm>
        <a:off x="1150338" y="687466"/>
        <a:ext cx="3517426" cy="899999"/>
      </dsp:txXfrm>
    </dsp:sp>
    <dsp:sp modelId="{6F52E2C1-576B-4DD3-AB68-2D0BFAC42AC5}">
      <dsp:nvSpPr>
        <dsp:cNvPr id="0" name=""/>
        <dsp:cNvSpPr/>
      </dsp:nvSpPr>
      <dsp:spPr>
        <a:xfrm>
          <a:off x="1074647" y="557467"/>
          <a:ext cx="629999" cy="9449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27000" r="-12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1D36E7-B00D-4B71-B36C-1DC30BB64B57}">
      <dsp:nvSpPr>
        <dsp:cNvPr id="0" name=""/>
        <dsp:cNvSpPr/>
      </dsp:nvSpPr>
      <dsp:spPr>
        <a:xfrm>
          <a:off x="1150338" y="1820465"/>
          <a:ext cx="3517426" cy="8999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59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Federici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[dir tecnica centro nord]</a:t>
          </a:r>
        </a:p>
      </dsp:txBody>
      <dsp:txXfrm>
        <a:off x="1150338" y="1820465"/>
        <a:ext cx="3517426" cy="899999"/>
      </dsp:txXfrm>
    </dsp:sp>
    <dsp:sp modelId="{AE3C99DC-9E91-4633-AC8C-B3710C0181DC}">
      <dsp:nvSpPr>
        <dsp:cNvPr id="0" name=""/>
        <dsp:cNvSpPr/>
      </dsp:nvSpPr>
      <dsp:spPr>
        <a:xfrm>
          <a:off x="1074647" y="1690465"/>
          <a:ext cx="629999" cy="944998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58000" r="-5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015D06-1A3B-4B17-8CCC-C9C5E5CE9B23}">
      <dsp:nvSpPr>
        <dsp:cNvPr id="0" name=""/>
        <dsp:cNvSpPr/>
      </dsp:nvSpPr>
      <dsp:spPr>
        <a:xfrm>
          <a:off x="1150338" y="2953464"/>
          <a:ext cx="3517426" cy="8999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59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Marco Castiglione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[dir tecnica centro sud]</a:t>
          </a:r>
        </a:p>
      </dsp:txBody>
      <dsp:txXfrm>
        <a:off x="1150338" y="2953464"/>
        <a:ext cx="3517426" cy="899999"/>
      </dsp:txXfrm>
    </dsp:sp>
    <dsp:sp modelId="{6BE720B0-5445-497B-AB86-536ECD5D64DE}">
      <dsp:nvSpPr>
        <dsp:cNvPr id="0" name=""/>
        <dsp:cNvSpPr/>
      </dsp:nvSpPr>
      <dsp:spPr>
        <a:xfrm>
          <a:off x="1074647" y="2823464"/>
          <a:ext cx="629999" cy="944998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58000" r="-5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AAAB1E-6879-4F98-81CC-20AAFEC96A3A}">
      <dsp:nvSpPr>
        <dsp:cNvPr id="0" name=""/>
        <dsp:cNvSpPr/>
      </dsp:nvSpPr>
      <dsp:spPr>
        <a:xfrm>
          <a:off x="1150338" y="4086463"/>
          <a:ext cx="3517426" cy="8999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59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Stefano Baloni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[account manager – Private </a:t>
          </a:r>
          <a:r>
            <a:rPr lang="it-IT" sz="2000" kern="1200" dirty="0" err="1"/>
            <a:t>sector</a:t>
          </a:r>
          <a:r>
            <a:rPr lang="it-IT" sz="2000" kern="1200" dirty="0"/>
            <a:t>]</a:t>
          </a:r>
        </a:p>
      </dsp:txBody>
      <dsp:txXfrm>
        <a:off x="1150338" y="4086463"/>
        <a:ext cx="3517426" cy="899999"/>
      </dsp:txXfrm>
    </dsp:sp>
    <dsp:sp modelId="{5A032E48-F160-48A2-BF90-AE050D5E7849}">
      <dsp:nvSpPr>
        <dsp:cNvPr id="0" name=""/>
        <dsp:cNvSpPr/>
      </dsp:nvSpPr>
      <dsp:spPr>
        <a:xfrm>
          <a:off x="1074647" y="3956463"/>
          <a:ext cx="629999" cy="944998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93000" r="-9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6DF04D-9B41-4CF9-98AB-BF4CEB29DE36}">
      <dsp:nvSpPr>
        <dsp:cNvPr id="0" name=""/>
        <dsp:cNvSpPr/>
      </dsp:nvSpPr>
      <dsp:spPr>
        <a:xfrm>
          <a:off x="1157624" y="5219461"/>
          <a:ext cx="3517426" cy="8999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599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Giampiero Abbate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[account manager – Public </a:t>
          </a:r>
          <a:r>
            <a:rPr lang="it-IT" sz="2000" kern="1200" dirty="0" err="1"/>
            <a:t>sector</a:t>
          </a:r>
          <a:r>
            <a:rPr lang="it-IT" sz="2000" kern="1200" dirty="0"/>
            <a:t>]</a:t>
          </a:r>
        </a:p>
      </dsp:txBody>
      <dsp:txXfrm>
        <a:off x="1157624" y="5219461"/>
        <a:ext cx="3517426" cy="899999"/>
      </dsp:txXfrm>
    </dsp:sp>
    <dsp:sp modelId="{7DCD6FA4-3819-43F7-866B-9398FDD4FC9C}">
      <dsp:nvSpPr>
        <dsp:cNvPr id="0" name=""/>
        <dsp:cNvSpPr/>
      </dsp:nvSpPr>
      <dsp:spPr>
        <a:xfrm>
          <a:off x="1074647" y="5089462"/>
          <a:ext cx="629999" cy="944998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93000" r="-9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97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2570D74-1802-6BCF-7730-E59D7919CE8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93" y="7695344"/>
            <a:ext cx="3482690" cy="43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48389B-C218-E8D0-1E9A-8BF5EBC39A2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93" y="7695344"/>
            <a:ext cx="3482690" cy="43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02DC6D-0B1F-B55B-F49D-8DD6FE39AA2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93" y="7695344"/>
            <a:ext cx="3482690" cy="43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67ED9D-4BDB-8AE5-F6B0-8BF7CF0D3F8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93" y="7695344"/>
            <a:ext cx="3482690" cy="43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C17A76-8C5E-92C0-3C70-B601DF6B4DA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93" y="7695344"/>
            <a:ext cx="3482690" cy="43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9CC57F-E769-C7CB-71EA-22E5240158F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93" y="7695344"/>
            <a:ext cx="3482690" cy="43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BB9FD6-D80D-B7C9-B77C-F08E74B1761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93" y="7695344"/>
            <a:ext cx="3482690" cy="43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B86097-5922-CAA2-E372-AA1735D095B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93" y="7695344"/>
            <a:ext cx="3482690" cy="43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0D66B7-628E-FF38-A652-58D0792D80E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993" y="7695344"/>
            <a:ext cx="3482690" cy="43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eb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itraining.edu/blog/role-of-it-in-the-modern-organization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mailto:segreteria@ssigroup.it" TargetMode="Externa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2.png"/><Relationship Id="rId10" Type="http://schemas.microsoft.com/office/2007/relationships/diagramDrawing" Target="../diagrams/drawing1.xml"/><Relationship Id="rId4" Type="http://schemas.openxmlformats.org/officeDocument/2006/relationships/image" Target="../media/image41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3414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Sistemi e Servizi Innovativi S.r.l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49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Profilo aziendale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280190" y="454425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Partner tecnologico di riferimento per l'innovazione digitale e i servizi IT avanzati in Italia</a:t>
            </a:r>
            <a:endParaRPr lang="en-US" sz="175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A02C526-AAAA-C33D-83B8-D220B36B1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0" y="434854"/>
            <a:ext cx="3087627" cy="25215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4617"/>
            <a:ext cx="5827514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La nostra crescita territoriale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793790" y="1500188"/>
            <a:ext cx="13042821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Un'espansione strategica che ci avvicina ai nostri clienti, garantendo presenza e supporto su tutto il territorio nazionale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793790" y="3605808"/>
            <a:ext cx="13042821" cy="15240"/>
          </a:xfrm>
          <a:prstGeom prst="roundRect">
            <a:avLst>
              <a:gd name="adj" fmla="val 60000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4000738" y="3163610"/>
            <a:ext cx="15240" cy="442198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</p:sp>
      <p:sp>
        <p:nvSpPr>
          <p:cNvPr id="6" name="Shape 4"/>
          <p:cNvSpPr/>
          <p:nvPr/>
        </p:nvSpPr>
        <p:spPr>
          <a:xfrm>
            <a:off x="3842504" y="3439954"/>
            <a:ext cx="331708" cy="331708"/>
          </a:xfrm>
          <a:prstGeom prst="roundRect">
            <a:avLst>
              <a:gd name="adj" fmla="val 275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270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3897809" y="3467636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3086933" y="1901785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1994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941189" y="2220516"/>
            <a:ext cx="613445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Apertura sede di Roma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41189" y="2544604"/>
            <a:ext cx="6134457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Inaugurazione della sede principale nella capitale, punto di partenza del nostro percorso di crescita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7307461" y="3605808"/>
            <a:ext cx="15240" cy="442198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</p:sp>
      <p:sp>
        <p:nvSpPr>
          <p:cNvPr id="12" name="Shape 10"/>
          <p:cNvSpPr/>
          <p:nvPr/>
        </p:nvSpPr>
        <p:spPr>
          <a:xfrm>
            <a:off x="7149227" y="3439954"/>
            <a:ext cx="331708" cy="331708"/>
          </a:xfrm>
          <a:prstGeom prst="roundRect">
            <a:avLst>
              <a:gd name="adj" fmla="val 275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270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7204531" y="3467636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6393656" y="4195524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2020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4247912" y="4514255"/>
            <a:ext cx="613445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Espansione a Napoli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4247912" y="4838343"/>
            <a:ext cx="6134457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Apertura della sede nel Sud Italia per rafforzare la nostra presenza nel territorio meridionale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10614303" y="3163610"/>
            <a:ext cx="15240" cy="442198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</p:sp>
      <p:sp>
        <p:nvSpPr>
          <p:cNvPr id="18" name="Shape 16"/>
          <p:cNvSpPr/>
          <p:nvPr/>
        </p:nvSpPr>
        <p:spPr>
          <a:xfrm>
            <a:off x="10456069" y="3439954"/>
            <a:ext cx="331708" cy="331708"/>
          </a:xfrm>
          <a:prstGeom prst="roundRect">
            <a:avLst>
              <a:gd name="adj" fmla="val 2757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270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10511373" y="3467636"/>
            <a:ext cx="221099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17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9700379" y="1901785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2025-2026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7554635" y="2220516"/>
            <a:ext cx="6134576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Prossima </a:t>
            </a:r>
            <a:r>
              <a:rPr lang="en-US" sz="1150" b="1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apertura</a:t>
            </a:r>
            <a:r>
              <a:rPr lang="en-US" sz="11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a Genova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7554635" y="2544604"/>
            <a:ext cx="6134576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5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Consolidamento della presenza nel Nord-Ovest italiano per servire meglio il tessuto industriale piemontese</a:t>
            </a:r>
            <a:endParaRPr lang="en-US" sz="1150" dirty="0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18" y="5574030"/>
            <a:ext cx="3139083" cy="1769150"/>
          </a:xfrm>
          <a:prstGeom prst="rect">
            <a:avLst/>
          </a:prstGeom>
        </p:spPr>
      </p:pic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413" y="5573316"/>
            <a:ext cx="3176707" cy="1769150"/>
          </a:xfrm>
          <a:prstGeom prst="rect">
            <a:avLst/>
          </a:prstGeom>
        </p:spPr>
      </p:pic>
      <p:pic>
        <p:nvPicPr>
          <p:cNvPr id="4098" name="Picture 2" descr="Cosa vedere e fare a Genova: attrazioni - Italia.it">
            <a:extLst>
              <a:ext uri="{FF2B5EF4-FFF2-40B4-BE49-F238E27FC236}">
                <a16:creationId xmlns:a16="http://schemas.microsoft.com/office/drawing/2014/main" id="{4EB8CA40-162F-CD49-F55D-4403F85A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824" y="5574030"/>
            <a:ext cx="3277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504" y="5560992"/>
            <a:ext cx="3127177" cy="176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77954" y="787598"/>
            <a:ext cx="7588091" cy="1389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3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Crescita e solidità aziendale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77954" y="2871549"/>
            <a:ext cx="3522940" cy="733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12,5M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1150025" y="3882866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Fatturato annuale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7954" y="4452461"/>
            <a:ext cx="3522940" cy="142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Risultati in costante crescita grazie alla fiducia dei nostri partner e all'eccellenza dei servizi offerti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50725" y="2871549"/>
            <a:ext cx="3522940" cy="733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750"/>
              </a:lnSpc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</a:rPr>
              <a:t>250</a:t>
            </a:r>
          </a:p>
        </p:txBody>
      </p:sp>
      <p:sp>
        <p:nvSpPr>
          <p:cNvPr id="8" name="Text 5"/>
          <p:cNvSpPr/>
          <p:nvPr/>
        </p:nvSpPr>
        <p:spPr>
          <a:xfrm>
            <a:off x="4965740" y="3882866"/>
            <a:ext cx="3292793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 err="1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Collaboratori</a:t>
            </a:r>
            <a:r>
              <a:rPr lang="en-US" sz="2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 qualificati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850725" y="4452461"/>
            <a:ext cx="3522940" cy="142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Un team di professionisti altamente specializzati, pronto a supportare ogni esigenza tecnologica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77954" y="6375083"/>
            <a:ext cx="7588091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 nostri numeri riflettono trent'anni di esperienza, competenza e dedizione nel settore IT, consolidando la nostra posizione come partner affidabile per le aziende che cercano innovazione e qualità.</a:t>
            </a:r>
            <a:endParaRPr lang="en-US" sz="1750" dirty="0"/>
          </a:p>
        </p:txBody>
      </p:sp>
      <p:pic>
        <p:nvPicPr>
          <p:cNvPr id="2050" name="Picture 2" descr="Innovazione e crescita aziendale, i buoni propositi - Logistica Efficiente">
            <a:extLst>
              <a:ext uri="{FF2B5EF4-FFF2-40B4-BE49-F238E27FC236}">
                <a16:creationId xmlns:a16="http://schemas.microsoft.com/office/drawing/2014/main" id="{16FC70C6-8443-E7DC-CD2B-0A6C2196D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60" y="2871548"/>
            <a:ext cx="4892039" cy="457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699730"/>
            <a:ext cx="5097423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 valori che ci guidano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793790" y="1486495"/>
            <a:ext cx="7556421" cy="1267420"/>
          </a:xfrm>
          <a:prstGeom prst="roundRect">
            <a:avLst>
              <a:gd name="adj" fmla="val 721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151617"/>
            </a:solidFill>
            <a:prstDash val="solid"/>
          </a:ln>
          <a:effectLst>
            <a:outerShdw dist="1524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971431" y="1664137"/>
            <a:ext cx="2137410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Eccellenza tecnica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971431" y="2031921"/>
            <a:ext cx="7201138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Competenza e qualità in ogni progetto, garantendo standard elevati e soluzioni all'avanguardia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793790" y="2923937"/>
            <a:ext cx="7556421" cy="995243"/>
          </a:xfrm>
          <a:prstGeom prst="roundRect">
            <a:avLst>
              <a:gd name="adj" fmla="val 919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151617"/>
            </a:solidFill>
            <a:prstDash val="solid"/>
          </a:ln>
          <a:effectLst>
            <a:outerShdw dist="1524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971431" y="3101578"/>
            <a:ext cx="2737842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Orientamento al cliente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971431" y="3469362"/>
            <a:ext cx="720113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Ascolto attivo delle esigenze e partnership strategiche per il successo condiviso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793790" y="4089202"/>
            <a:ext cx="7556421" cy="995243"/>
          </a:xfrm>
          <a:prstGeom prst="roundRect">
            <a:avLst>
              <a:gd name="adj" fmla="val 919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151617"/>
            </a:solidFill>
            <a:prstDash val="solid"/>
          </a:ln>
          <a:effectLst>
            <a:outerShdw dist="1524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971431" y="4266843"/>
            <a:ext cx="249602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Innovazione continua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971431" y="4634627"/>
            <a:ext cx="720113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Investimento costante in tecnologie emergenti e sviluppo delle competenze del team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793790" y="5254466"/>
            <a:ext cx="7556421" cy="1267420"/>
          </a:xfrm>
          <a:prstGeom prst="roundRect">
            <a:avLst>
              <a:gd name="adj" fmla="val 721"/>
            </a:avLst>
          </a:prstGeom>
          <a:solidFill>
            <a:schemeClr val="bg1">
              <a:lumMod val="95000"/>
            </a:schemeClr>
          </a:solidFill>
          <a:ln w="7620">
            <a:solidFill>
              <a:srgbClr val="151617"/>
            </a:solidFill>
            <a:prstDash val="solid"/>
          </a:ln>
          <a:effectLst>
            <a:outerShdw dist="1524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971431" y="5432107"/>
            <a:ext cx="2574012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Responsabilità sociale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971431" y="5799892"/>
            <a:ext cx="7201138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Impegno per la sostenibilità ambientale e la sicurezza sul lavoro in tutte le nostre attività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793790" y="6713220"/>
            <a:ext cx="7556421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nostra missione è trasformare le sfide tecnologiche in opportunità di crescita, creando valore duraturo per clienti, dipendenti e stakeholder attraverso soluzioni innovative e sostenibili.</a:t>
            </a:r>
            <a:endParaRPr lang="en-US" sz="1300" dirty="0"/>
          </a:p>
        </p:txBody>
      </p:sp>
      <p:pic>
        <p:nvPicPr>
          <p:cNvPr id="1028" name="Picture 4" descr="I nostri valori - Olympus Italia">
            <a:extLst>
              <a:ext uri="{FF2B5EF4-FFF2-40B4-BE49-F238E27FC236}">
                <a16:creationId xmlns:a16="http://schemas.microsoft.com/office/drawing/2014/main" id="{C3EC2461-EE1A-9BAD-8411-DB36324D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1486495"/>
            <a:ext cx="5314949" cy="563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0197" y="487323"/>
            <a:ext cx="3643074" cy="359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Certificazioni di qualità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620197" y="974765"/>
            <a:ext cx="13390007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Il nostro impegno per l'eccellenza è certificato dai più rigorosi standard internazionali, garantendo ai nostri clienti sicurezza, </a:t>
            </a:r>
            <a:r>
              <a:rPr lang="en-US" sz="14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affidabilità</a:t>
            </a:r>
            <a:endParaRPr lang="en-US" sz="1400" dirty="0">
              <a:solidFill>
                <a:srgbClr val="151617"/>
              </a:solidFill>
              <a:latin typeface="Inconsolata" pitchFamily="34" charset="0"/>
              <a:ea typeface="Inconsolata" pitchFamily="34" charset="-122"/>
              <a:cs typeface="Inconsolata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e conformità </a:t>
            </a:r>
            <a:r>
              <a:rPr lang="en-US" sz="1400" dirty="0" err="1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normativa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20197" y="1848683"/>
            <a:ext cx="8615243" cy="947380"/>
          </a:xfrm>
          <a:prstGeom prst="roundRect">
            <a:avLst>
              <a:gd name="adj" fmla="val 965"/>
            </a:avLst>
          </a:prstGeom>
          <a:solidFill>
            <a:schemeClr val="bg1">
              <a:lumMod val="95000"/>
            </a:schemeClr>
          </a:solidFill>
          <a:ln w="15240">
            <a:solidFill>
              <a:srgbClr val="151617"/>
            </a:solidFill>
            <a:prstDash val="solid"/>
          </a:ln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35437" y="1863923"/>
            <a:ext cx="296465" cy="916900"/>
          </a:xfrm>
          <a:prstGeom prst="rect">
            <a:avLst/>
          </a:prstGeom>
          <a:solidFill>
            <a:srgbClr val="F8ECE4"/>
          </a:solidFill>
          <a:ln/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573" y="2235875"/>
            <a:ext cx="111155" cy="1727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211342" y="1979057"/>
            <a:ext cx="1035021" cy="179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ISO/IEC 20000-1:2018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211342" y="2228017"/>
            <a:ext cx="8151012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Sistemi di gestione dei servizi (SMS)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211342" y="2481382"/>
            <a:ext cx="8151012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Certificazione per la gestione efficace ed efficiente dei servizi IT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620197" y="2911197"/>
            <a:ext cx="8615243" cy="947380"/>
          </a:xfrm>
          <a:prstGeom prst="roundRect">
            <a:avLst>
              <a:gd name="adj" fmla="val 965"/>
            </a:avLst>
          </a:prstGeom>
          <a:solidFill>
            <a:schemeClr val="bg1">
              <a:lumMod val="95000"/>
            </a:schemeClr>
          </a:solidFill>
          <a:ln w="15240">
            <a:solidFill>
              <a:srgbClr val="151617"/>
            </a:solidFill>
            <a:prstDash val="solid"/>
          </a:ln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35437" y="2926437"/>
            <a:ext cx="296465" cy="916900"/>
          </a:xfrm>
          <a:prstGeom prst="rect">
            <a:avLst/>
          </a:prstGeom>
          <a:solidFill>
            <a:srgbClr val="F8ECE4"/>
          </a:solidFill>
          <a:ln/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573" y="3298388"/>
            <a:ext cx="111155" cy="17276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211342" y="3041571"/>
            <a:ext cx="926471" cy="179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ISO 45001:2018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1211342" y="3290530"/>
            <a:ext cx="8151012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Sistema di gestione della salute e sicurezza sul lavoro</a:t>
            </a:r>
            <a:endParaRPr lang="en-US" sz="1100" dirty="0"/>
          </a:p>
        </p:txBody>
      </p:sp>
      <p:sp>
        <p:nvSpPr>
          <p:cNvPr id="15" name="Text 11"/>
          <p:cNvSpPr/>
          <p:nvPr/>
        </p:nvSpPr>
        <p:spPr>
          <a:xfrm>
            <a:off x="1211342" y="3543895"/>
            <a:ext cx="8151012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Impegno concreto per la protezione e il benessere dei nostri collaboratori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620197" y="3973711"/>
            <a:ext cx="8615243" cy="947380"/>
          </a:xfrm>
          <a:prstGeom prst="roundRect">
            <a:avLst>
              <a:gd name="adj" fmla="val 965"/>
            </a:avLst>
          </a:prstGeom>
          <a:solidFill>
            <a:schemeClr val="bg1">
              <a:lumMod val="95000"/>
            </a:schemeClr>
          </a:solidFill>
          <a:ln w="15240">
            <a:solidFill>
              <a:srgbClr val="151617"/>
            </a:solidFill>
            <a:prstDash val="solid"/>
          </a:ln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635437" y="3988951"/>
            <a:ext cx="296465" cy="916900"/>
          </a:xfrm>
          <a:prstGeom prst="rect">
            <a:avLst/>
          </a:prstGeom>
          <a:solidFill>
            <a:srgbClr val="F8ECE4"/>
          </a:solidFill>
          <a:ln/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5573" y="4360902"/>
            <a:ext cx="111155" cy="17276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211342" y="4104084"/>
            <a:ext cx="926471" cy="179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ISO/IEC 27001:2013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1211342" y="4353044"/>
            <a:ext cx="8151012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Sistema di Gestione della Sicurezza delle Informazioni</a:t>
            </a:r>
            <a:endParaRPr lang="en-US" sz="1100" dirty="0"/>
          </a:p>
        </p:txBody>
      </p:sp>
      <p:sp>
        <p:nvSpPr>
          <p:cNvPr id="21" name="Text 16"/>
          <p:cNvSpPr/>
          <p:nvPr/>
        </p:nvSpPr>
        <p:spPr>
          <a:xfrm>
            <a:off x="1211342" y="4606409"/>
            <a:ext cx="8151012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Protezione massima dei dati sensibili e delle infrastrutture critiche</a:t>
            </a:r>
            <a:endParaRPr lang="en-US" sz="1100" dirty="0"/>
          </a:p>
        </p:txBody>
      </p:sp>
      <p:sp>
        <p:nvSpPr>
          <p:cNvPr id="22" name="Shape 17"/>
          <p:cNvSpPr/>
          <p:nvPr/>
        </p:nvSpPr>
        <p:spPr>
          <a:xfrm>
            <a:off x="620197" y="5036225"/>
            <a:ext cx="8615243" cy="947380"/>
          </a:xfrm>
          <a:prstGeom prst="roundRect">
            <a:avLst>
              <a:gd name="adj" fmla="val 965"/>
            </a:avLst>
          </a:prstGeom>
          <a:solidFill>
            <a:schemeClr val="bg1">
              <a:lumMod val="95000"/>
            </a:schemeClr>
          </a:solidFill>
          <a:ln w="15240">
            <a:solidFill>
              <a:srgbClr val="151617"/>
            </a:solidFill>
            <a:prstDash val="solid"/>
          </a:ln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635437" y="5051465"/>
            <a:ext cx="296465" cy="916900"/>
          </a:xfrm>
          <a:prstGeom prst="rect">
            <a:avLst/>
          </a:prstGeom>
          <a:solidFill>
            <a:srgbClr val="F8ECE4"/>
          </a:solidFill>
          <a:ln/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573" y="5423416"/>
            <a:ext cx="111155" cy="17276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1211342" y="5166598"/>
            <a:ext cx="926471" cy="179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ISO 9001:2015</a:t>
            </a:r>
            <a:endParaRPr lang="en-US" sz="1600" dirty="0"/>
          </a:p>
        </p:txBody>
      </p:sp>
      <p:sp>
        <p:nvSpPr>
          <p:cNvPr id="26" name="Text 20"/>
          <p:cNvSpPr/>
          <p:nvPr/>
        </p:nvSpPr>
        <p:spPr>
          <a:xfrm>
            <a:off x="1211342" y="5415558"/>
            <a:ext cx="8151012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Conduzione sistemi informativi</a:t>
            </a:r>
            <a:endParaRPr lang="en-US" sz="1100" dirty="0"/>
          </a:p>
        </p:txBody>
      </p:sp>
      <p:sp>
        <p:nvSpPr>
          <p:cNvPr id="27" name="Text 21"/>
          <p:cNvSpPr/>
          <p:nvPr/>
        </p:nvSpPr>
        <p:spPr>
          <a:xfrm>
            <a:off x="1211342" y="5668923"/>
            <a:ext cx="8151012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Standard internazionale per la gestione della qualità nei servizi IT</a:t>
            </a:r>
            <a:endParaRPr lang="en-US" sz="1100" dirty="0"/>
          </a:p>
        </p:txBody>
      </p:sp>
      <p:sp>
        <p:nvSpPr>
          <p:cNvPr id="28" name="Shape 22"/>
          <p:cNvSpPr/>
          <p:nvPr/>
        </p:nvSpPr>
        <p:spPr>
          <a:xfrm>
            <a:off x="620197" y="6098738"/>
            <a:ext cx="8615243" cy="947380"/>
          </a:xfrm>
          <a:prstGeom prst="roundRect">
            <a:avLst>
              <a:gd name="adj" fmla="val 965"/>
            </a:avLst>
          </a:prstGeom>
          <a:solidFill>
            <a:schemeClr val="bg1">
              <a:lumMod val="95000"/>
            </a:schemeClr>
          </a:solidFill>
          <a:ln w="15240">
            <a:solidFill>
              <a:srgbClr val="151617"/>
            </a:solidFill>
            <a:prstDash val="solid"/>
          </a:ln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29" name="Shape 23"/>
          <p:cNvSpPr/>
          <p:nvPr/>
        </p:nvSpPr>
        <p:spPr>
          <a:xfrm>
            <a:off x="635437" y="6113978"/>
            <a:ext cx="296465" cy="916900"/>
          </a:xfrm>
          <a:prstGeom prst="rect">
            <a:avLst/>
          </a:prstGeom>
          <a:solidFill>
            <a:srgbClr val="F8ECE4"/>
          </a:solidFill>
          <a:ln/>
          <a:effectLst>
            <a:outerShdw dist="1016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5573" y="6485930"/>
            <a:ext cx="111155" cy="172760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1211342" y="6229112"/>
            <a:ext cx="926471" cy="179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ISO 14001:2015</a:t>
            </a:r>
            <a:endParaRPr lang="en-US" sz="1600" dirty="0"/>
          </a:p>
        </p:txBody>
      </p:sp>
      <p:sp>
        <p:nvSpPr>
          <p:cNvPr id="32" name="Text 25"/>
          <p:cNvSpPr/>
          <p:nvPr/>
        </p:nvSpPr>
        <p:spPr>
          <a:xfrm>
            <a:off x="1211342" y="6478072"/>
            <a:ext cx="8151012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Sistema di gestione ambientale</a:t>
            </a:r>
            <a:endParaRPr lang="en-US" sz="1100" dirty="0"/>
          </a:p>
        </p:txBody>
      </p:sp>
      <p:sp>
        <p:nvSpPr>
          <p:cNvPr id="33" name="Text 26"/>
          <p:cNvSpPr/>
          <p:nvPr/>
        </p:nvSpPr>
        <p:spPr>
          <a:xfrm>
            <a:off x="1211342" y="6731437"/>
            <a:ext cx="8151012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Responsabilità ambientale e sostenibilità in tutte le nostre operazioni</a:t>
            </a:r>
            <a:endParaRPr lang="en-US" sz="1100" dirty="0"/>
          </a:p>
        </p:txBody>
      </p:sp>
      <p:pic>
        <p:nvPicPr>
          <p:cNvPr id="3074" name="Picture 2" descr="Certificazioni | Qualifiche | Politiche Aziendali | Saracino Costruzioni srl">
            <a:extLst>
              <a:ext uri="{FF2B5EF4-FFF2-40B4-BE49-F238E27FC236}">
                <a16:creationId xmlns:a16="http://schemas.microsoft.com/office/drawing/2014/main" id="{24EF9847-2466-DF4C-8D75-283A483C3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08" y="2796063"/>
            <a:ext cx="4472689" cy="28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74238"/>
            <a:ext cx="7834193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 nostri clienti di riferimento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93790" y="1573886"/>
            <a:ext cx="1304282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Collaboriamo con le principali organizzazioni pubbliche e private in Italia, supportando la loro trasformazione digitale e garantendo servizi IT di eccellenza.</a:t>
            </a:r>
            <a:endParaRPr lang="en-US" sz="16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91" y="2468472"/>
            <a:ext cx="2254925" cy="1165472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55" y="2640349"/>
            <a:ext cx="2551748" cy="993596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311" y="2676167"/>
            <a:ext cx="1990249" cy="993596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1371" y="2594761"/>
            <a:ext cx="1689378" cy="993596"/>
          </a:xfrm>
          <a:prstGeom prst="rect">
            <a:avLst/>
          </a:prstGeom>
        </p:spPr>
      </p:pic>
      <p:pic>
        <p:nvPicPr>
          <p:cNvPr id="10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630" y="3945515"/>
            <a:ext cx="2344281" cy="811928"/>
          </a:xfrm>
          <a:prstGeom prst="rect">
            <a:avLst/>
          </a:prstGeom>
        </p:spPr>
      </p:pic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229" y="3963604"/>
            <a:ext cx="1662921" cy="681197"/>
          </a:xfrm>
          <a:prstGeom prst="rect">
            <a:avLst/>
          </a:prstGeom>
        </p:spPr>
      </p:pic>
      <p:pic>
        <p:nvPicPr>
          <p:cNvPr id="12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436" y="3960494"/>
            <a:ext cx="1907918" cy="699494"/>
          </a:xfrm>
          <a:prstGeom prst="rect">
            <a:avLst/>
          </a:prstGeom>
        </p:spPr>
      </p:pic>
      <p:pic>
        <p:nvPicPr>
          <p:cNvPr id="13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0150" y="3453448"/>
            <a:ext cx="1990249" cy="1937582"/>
          </a:xfrm>
          <a:prstGeom prst="rect">
            <a:avLst/>
          </a:prstGeom>
        </p:spPr>
      </p:pic>
      <p:pic>
        <p:nvPicPr>
          <p:cNvPr id="14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6001" y="3886971"/>
            <a:ext cx="1308378" cy="1042626"/>
          </a:xfrm>
          <a:prstGeom prst="rect">
            <a:avLst/>
          </a:prstGeom>
        </p:spPr>
      </p:pic>
      <p:pic>
        <p:nvPicPr>
          <p:cNvPr id="15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268" y="5063451"/>
            <a:ext cx="2595443" cy="993596"/>
          </a:xfrm>
          <a:prstGeom prst="rect">
            <a:avLst/>
          </a:prstGeom>
        </p:spPr>
      </p:pic>
      <p:pic>
        <p:nvPicPr>
          <p:cNvPr id="16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0946" y="5164495"/>
            <a:ext cx="1796295" cy="791508"/>
          </a:xfrm>
          <a:prstGeom prst="rect">
            <a:avLst/>
          </a:prstGeom>
        </p:spPr>
      </p:pic>
      <p:pic>
        <p:nvPicPr>
          <p:cNvPr id="17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1391" y="4989742"/>
            <a:ext cx="2425541" cy="1125905"/>
          </a:xfrm>
          <a:prstGeom prst="rect">
            <a:avLst/>
          </a:prstGeom>
        </p:spPr>
      </p:pic>
      <p:pic>
        <p:nvPicPr>
          <p:cNvPr id="19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9142" y="5063451"/>
            <a:ext cx="1684020" cy="993596"/>
          </a:xfrm>
          <a:prstGeom prst="rect">
            <a:avLst/>
          </a:prstGeom>
        </p:spPr>
      </p:pic>
      <p:pic>
        <p:nvPicPr>
          <p:cNvPr id="20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126397" y="5063451"/>
            <a:ext cx="1501735" cy="993596"/>
          </a:xfrm>
          <a:prstGeom prst="rect">
            <a:avLst/>
          </a:prstGeom>
        </p:spPr>
      </p:pic>
      <p:sp>
        <p:nvSpPr>
          <p:cNvPr id="21" name="Text 2"/>
          <p:cNvSpPr/>
          <p:nvPr/>
        </p:nvSpPr>
        <p:spPr>
          <a:xfrm>
            <a:off x="793790" y="6387584"/>
            <a:ext cx="1304282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La fiducia di leader di settore come quelli rappresentati sopra testimonia la qualità dei nostri servizi e la capacità di gestire progetti complessi in ambiti critici.</a:t>
            </a:r>
            <a:endParaRPr lang="en-US" sz="1600" dirty="0"/>
          </a:p>
        </p:txBody>
      </p:sp>
      <p:pic>
        <p:nvPicPr>
          <p:cNvPr id="23" name="Image 0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75316" y="2687441"/>
            <a:ext cx="1646577" cy="795793"/>
          </a:xfrm>
          <a:prstGeom prst="rect">
            <a:avLst/>
          </a:prstGeom>
        </p:spPr>
      </p:pic>
      <p:pic>
        <p:nvPicPr>
          <p:cNvPr id="5122" name="Picture 2" descr="Cybertech - THE INNOVATION GROUP">
            <a:extLst>
              <a:ext uri="{FF2B5EF4-FFF2-40B4-BE49-F238E27FC236}">
                <a16:creationId xmlns:a16="http://schemas.microsoft.com/office/drawing/2014/main" id="{0FD22121-376F-A880-BFE9-528DC922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52" y="3883328"/>
            <a:ext cx="1826775" cy="86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BL Banca: Cessioni del quinto, Finanziamenti e Prestiti online">
            <a:extLst>
              <a:ext uri="{FF2B5EF4-FFF2-40B4-BE49-F238E27FC236}">
                <a16:creationId xmlns:a16="http://schemas.microsoft.com/office/drawing/2014/main" id="{2B07C3B7-8995-6972-C280-F11AA241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35" y="5359198"/>
            <a:ext cx="2247481" cy="4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lianz Logo and symbol, meaning, history, PNG, brand">
            <a:extLst>
              <a:ext uri="{FF2B5EF4-FFF2-40B4-BE49-F238E27FC236}">
                <a16:creationId xmlns:a16="http://schemas.microsoft.com/office/drawing/2014/main" id="{DB936C76-381C-CB55-A054-43C22CEB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09" y="2479340"/>
            <a:ext cx="1612170" cy="11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M - TorVergata40 | TorVergata40">
            <a:extLst>
              <a:ext uri="{FF2B5EF4-FFF2-40B4-BE49-F238E27FC236}">
                <a16:creationId xmlns:a16="http://schemas.microsoft.com/office/drawing/2014/main" id="{03B85687-DF37-BC2D-5228-A5FD1422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40" y="4056961"/>
            <a:ext cx="1304565" cy="7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71155"/>
            <a:ext cx="7227927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Settori di specializzazione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93790" y="1717358"/>
            <a:ext cx="1304282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Operiamo nei principali settori dell'economia italiana, offrendo soluzioni personalizzate e competenze verticali per ciascun ambito di mercato.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93790" y="2804398"/>
            <a:ext cx="3069312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Banking &amp; Assicurazioni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93790" y="3564493"/>
            <a:ext cx="3069312" cy="1633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Soluzioni avanzate per istituti finanziari e compagnie assicurative, garantendo sicurezza e conformità normativa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4118253" y="2804398"/>
            <a:ext cx="3069312" cy="956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Pubblica Amministrazione &amp; Utility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4118253" y="3883343"/>
            <a:ext cx="3069312" cy="130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Digitalizzazione dei servizi pubblici e gestione delle infrastrutture per enti locali e utilities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442716" y="2804398"/>
            <a:ext cx="3069312" cy="63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Telecomunicazioni &amp; Media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442716" y="3564493"/>
            <a:ext cx="3069312" cy="130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Piattaforme tecnologiche per operatori telco e aziende media, con focus su scalabilità e performance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442716" y="5810369"/>
            <a:ext cx="2636520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Settore Alimentare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7442716" y="6149934"/>
            <a:ext cx="3069431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Sistemi gestionali e soluzioni di tracciabilità per l'industria food and beverage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93790" y="5810369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Settore Privato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793790" y="6251615"/>
            <a:ext cx="3069312" cy="130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Consulenza IT e sviluppo software per aziende private di diverse dimensioni e settori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118253" y="5810369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Energia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4118253" y="6251615"/>
            <a:ext cx="3069312" cy="130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Innovazione digitale per il settore energetico, dalla gestione reti alla transizione green</a:t>
            </a:r>
            <a:endParaRPr lang="en-US" sz="1600" dirty="0"/>
          </a:p>
        </p:txBody>
      </p:sp>
      <p:pic>
        <p:nvPicPr>
          <p:cNvPr id="6150" name="Picture 6" descr="L'analisi dei settori | MilanoFinanza News">
            <a:extLst>
              <a:ext uri="{FF2B5EF4-FFF2-40B4-BE49-F238E27FC236}">
                <a16:creationId xmlns:a16="http://schemas.microsoft.com/office/drawing/2014/main" id="{F3E1FD45-E301-E37A-F361-A838464F4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18" y="2909240"/>
            <a:ext cx="4084082" cy="39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672346"/>
            <a:ext cx="645580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Competenze tecnologiche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280190" y="1692950"/>
            <a:ext cx="219694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Competenze Applicative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6280190" y="2554724"/>
            <a:ext cx="21969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Java – J2EE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sviluppo enterprise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6280190" y="3198733"/>
            <a:ext cx="21969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.NET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soluzioni Microsoft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280190" y="3842742"/>
            <a:ext cx="21969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Oracle PL/SQL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database programming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6280190" y="4486751"/>
            <a:ext cx="21969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HTML5, CSS, CMS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web development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280190" y="5130760"/>
            <a:ext cx="2196941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Billing – Kenan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sistemi di fatturazione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280190" y="6065044"/>
            <a:ext cx="21969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Microservizi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architetture moderne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8927425" y="1692950"/>
            <a:ext cx="219694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Competenze Sistemistiche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8927425" y="2554724"/>
            <a:ext cx="21969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Microsoft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ecosistema Windows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8927425" y="3198733"/>
            <a:ext cx="21969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Unix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HP-UX, Sun Solaris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8927425" y="3842742"/>
            <a:ext cx="21969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DBMS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Oracle, SQL Server, DB2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8927425" y="4486751"/>
            <a:ext cx="21969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Application Server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WebSphere, JBoss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8927425" y="5130760"/>
            <a:ext cx="21969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Middleware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Tibco, BEA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8927425" y="5774769"/>
            <a:ext cx="219694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Networking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Cisco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8927425" y="6128504"/>
            <a:ext cx="219694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Linux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distribuzioni enterprise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11574661" y="1692950"/>
            <a:ext cx="2276951" cy="680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Cloud &amp; Innovazione</a:t>
            </a:r>
            <a:endParaRPr lang="en-US" sz="2100" dirty="0"/>
          </a:p>
        </p:txBody>
      </p:sp>
      <p:sp>
        <p:nvSpPr>
          <p:cNvPr id="20" name="Text 17"/>
          <p:cNvSpPr/>
          <p:nvPr/>
        </p:nvSpPr>
        <p:spPr>
          <a:xfrm>
            <a:off x="11574661" y="2554724"/>
            <a:ext cx="227695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Cloud Computing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AWS, Azure, Google Cloud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11574661" y="3198733"/>
            <a:ext cx="227695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DevOps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CI/CD, automation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11574661" y="3842742"/>
            <a:ext cx="227695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Container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Docker, Kubernetes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1574661" y="4486751"/>
            <a:ext cx="2276951" cy="870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Security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cybersecurity avanzata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11574661" y="5421035"/>
            <a:ext cx="227695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Big Data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analytics e AI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11574661" y="6065044"/>
            <a:ext cx="227695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IoT</a:t>
            </a: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: Internet of Things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6280190" y="6976586"/>
            <a:ext cx="7556421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Il nostro team combina competenze consolidate con tecnologie emergenti, garantendo soluzioni robuste e orientate al futuro per ogni esigenza aziendale.</a:t>
            </a:r>
            <a:endParaRPr lang="en-US" sz="1400" dirty="0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0B1757AB-20C0-5A47-673E-A7A1CB3CA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692950"/>
            <a:ext cx="5440680" cy="58641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10540" y="401122"/>
            <a:ext cx="2727127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Contatti e riferimenti</a:t>
            </a:r>
            <a:endParaRPr lang="en-US" sz="1850" dirty="0"/>
          </a:p>
        </p:txBody>
      </p:sp>
      <p:sp>
        <p:nvSpPr>
          <p:cNvPr id="4" name="Shape 1"/>
          <p:cNvSpPr/>
          <p:nvPr/>
        </p:nvSpPr>
        <p:spPr>
          <a:xfrm>
            <a:off x="510540" y="839510"/>
            <a:ext cx="13499306" cy="6816707"/>
          </a:xfrm>
          <a:prstGeom prst="roundRect">
            <a:avLst>
              <a:gd name="adj" fmla="val 565"/>
            </a:avLst>
          </a:prstGeom>
          <a:solidFill>
            <a:srgbClr val="F8ECE4"/>
          </a:solidFill>
          <a:ln w="15240">
            <a:solidFill>
              <a:srgbClr val="151617"/>
            </a:solidFill>
            <a:prstDash val="solid"/>
          </a:ln>
          <a:effectLst>
            <a:outerShdw dist="7620" dir="2700000" algn="bl" rotWithShape="0">
              <a:srgbClr val="151617">
                <a:alpha val="100000"/>
              </a:srgbClr>
            </a:outerShdw>
          </a:effectLst>
        </p:spPr>
        <p:txBody>
          <a:bodyPr/>
          <a:lstStyle/>
          <a:p>
            <a:pPr>
              <a:lnSpc>
                <a:spcPct val="150000"/>
              </a:lnSpc>
            </a:pPr>
            <a:endParaRPr lang="it-IT" sz="3200" dirty="0"/>
          </a:p>
        </p:txBody>
      </p:sp>
      <p:sp>
        <p:nvSpPr>
          <p:cNvPr id="5" name="Text 2"/>
          <p:cNvSpPr/>
          <p:nvPr/>
        </p:nvSpPr>
        <p:spPr>
          <a:xfrm>
            <a:off x="620554" y="949523"/>
            <a:ext cx="3768566" cy="2061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b="1" dirty="0">
                <a:solidFill>
                  <a:srgbClr val="151617"/>
                </a:solidFill>
                <a:ea typeface="Montserrat Black" pitchFamily="34" charset="-122"/>
                <a:cs typeface="Montserrat Black" pitchFamily="34" charset="-120"/>
              </a:rPr>
              <a:t>Roma - </a:t>
            </a:r>
            <a:r>
              <a:rPr lang="en-US" b="1" dirty="0" err="1">
                <a:solidFill>
                  <a:srgbClr val="151617"/>
                </a:solidFill>
                <a:ea typeface="Montserrat Black" pitchFamily="34" charset="-122"/>
                <a:cs typeface="Montserrat Black" pitchFamily="34" charset="-120"/>
              </a:rPr>
              <a:t>Sede</a:t>
            </a:r>
            <a:r>
              <a:rPr lang="en-US" b="1" dirty="0">
                <a:solidFill>
                  <a:srgbClr val="151617"/>
                </a:solidFill>
                <a:ea typeface="Montserrat Black" pitchFamily="34" charset="-122"/>
                <a:cs typeface="Montserrat Black" pitchFamily="34" charset="-120"/>
              </a:rPr>
              <a:t> </a:t>
            </a:r>
            <a:r>
              <a:rPr lang="en-US" b="1" dirty="0" err="1">
                <a:solidFill>
                  <a:srgbClr val="151617"/>
                </a:solidFill>
                <a:ea typeface="Montserrat Black" pitchFamily="34" charset="-122"/>
                <a:cs typeface="Montserrat Black" pitchFamily="34" charset="-120"/>
              </a:rPr>
              <a:t>Legale</a:t>
            </a:r>
            <a:endParaRPr lang="en-US" b="1" dirty="0">
              <a:solidFill>
                <a:srgbClr val="151617"/>
              </a:solidFill>
              <a:ea typeface="Montserrat Black" pitchFamily="34" charset="-122"/>
              <a:cs typeface="Montserrat Black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rgbClr val="151617"/>
                </a:solidFill>
              </a:rPr>
              <a:t>Via </a:t>
            </a:r>
            <a:r>
              <a:rPr lang="en-US" dirty="0" err="1">
                <a:solidFill>
                  <a:srgbClr val="151617"/>
                </a:solidFill>
              </a:rPr>
              <a:t>Cinquefrondi</a:t>
            </a:r>
            <a:r>
              <a:rPr lang="en-US" dirty="0">
                <a:solidFill>
                  <a:srgbClr val="151617"/>
                </a:solidFill>
              </a:rPr>
              <a:t> 110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rgbClr val="151617"/>
                </a:solidFill>
              </a:rPr>
              <a:t>00173 Roma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rgbClr val="151617"/>
                </a:solidFill>
              </a:rPr>
              <a:t>Tel 06 7213073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rgbClr val="151617"/>
                </a:solidFill>
              </a:rPr>
              <a:t>Mail: </a:t>
            </a:r>
            <a:r>
              <a:rPr lang="en-US" dirty="0">
                <a:solidFill>
                  <a:srgbClr val="151617"/>
                </a:solidFill>
                <a:hlinkClick r:id="rId3"/>
              </a:rPr>
              <a:t>segreteria@ssigroup.it</a:t>
            </a:r>
            <a:endParaRPr lang="en-US" dirty="0">
              <a:solidFill>
                <a:srgbClr val="151617"/>
              </a:solidFill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rgbClr val="151617"/>
                </a:solidFill>
              </a:rPr>
              <a:t>Pec: ssigroup@pec.it 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620554" y="1382271"/>
            <a:ext cx="7902893" cy="151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endParaRPr lang="en-US" b="1" dirty="0">
              <a:solidFill>
                <a:srgbClr val="151617"/>
              </a:solidFill>
              <a:ea typeface="Inconsolata" pitchFamily="34" charset="-122"/>
              <a:cs typeface="Inconsolata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0552" y="1693728"/>
            <a:ext cx="7902893" cy="151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620553" y="1982408"/>
            <a:ext cx="7902893" cy="151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620554" y="2247190"/>
            <a:ext cx="7902893" cy="151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620554" y="2559599"/>
            <a:ext cx="7902893" cy="151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620554" y="2859286"/>
            <a:ext cx="7902893" cy="151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2" name="Text 19"/>
          <p:cNvSpPr/>
          <p:nvPr/>
        </p:nvSpPr>
        <p:spPr>
          <a:xfrm>
            <a:off x="620554" y="4599027"/>
            <a:ext cx="1185267" cy="148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F4EF4F7E-86EF-616F-C202-665B04C6B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538" y="1052035"/>
            <a:ext cx="5197912" cy="3089411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FEE662BF-8140-1A28-57D6-693C42B23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981" y="4258247"/>
            <a:ext cx="5274469" cy="3397970"/>
          </a:xfrm>
          <a:prstGeom prst="rect">
            <a:avLst/>
          </a:prstGeom>
        </p:spPr>
      </p:pic>
      <p:sp>
        <p:nvSpPr>
          <p:cNvPr id="41" name="Text 2">
            <a:extLst>
              <a:ext uri="{FF2B5EF4-FFF2-40B4-BE49-F238E27FC236}">
                <a16:creationId xmlns:a16="http://schemas.microsoft.com/office/drawing/2014/main" id="{5AC82E25-816B-39E5-1DB1-3ED5AFABBA84}"/>
              </a:ext>
            </a:extLst>
          </p:cNvPr>
          <p:cNvSpPr/>
          <p:nvPr/>
        </p:nvSpPr>
        <p:spPr>
          <a:xfrm>
            <a:off x="638174" y="4989892"/>
            <a:ext cx="2579847" cy="2514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rgbClr val="151617"/>
                </a:solidFill>
                <a:ea typeface="Montserrat Black" pitchFamily="34" charset="-122"/>
                <a:cs typeface="Montserrat Black" pitchFamily="34" charset="-120"/>
              </a:rPr>
              <a:t>Napoli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it-IT" dirty="0"/>
              <a:t>Centro Direzionale Isola G7</a:t>
            </a:r>
          </a:p>
          <a:p>
            <a:pPr>
              <a:lnSpc>
                <a:spcPct val="150000"/>
              </a:lnSpc>
            </a:pPr>
            <a:r>
              <a:rPr lang="en-US" dirty="0"/>
              <a:t>80143 Napoli</a:t>
            </a:r>
          </a:p>
          <a:p>
            <a:pPr>
              <a:lnSpc>
                <a:spcPct val="150000"/>
              </a:lnSpc>
            </a:pPr>
            <a:r>
              <a:rPr lang="en-US" dirty="0"/>
              <a:t>Piano 3 </a:t>
            </a:r>
            <a:r>
              <a:rPr lang="en-US" dirty="0" err="1"/>
              <a:t>interno</a:t>
            </a:r>
            <a:r>
              <a:rPr lang="en-US" dirty="0"/>
              <a:t> 12 A</a:t>
            </a:r>
          </a:p>
          <a:p>
            <a:endParaRPr lang="en-US" dirty="0"/>
          </a:p>
        </p:txBody>
      </p:sp>
      <p:graphicFrame>
        <p:nvGraphicFramePr>
          <p:cNvPr id="43" name="Diagramma 42">
            <a:extLst>
              <a:ext uri="{FF2B5EF4-FFF2-40B4-BE49-F238E27FC236}">
                <a16:creationId xmlns:a16="http://schemas.microsoft.com/office/drawing/2014/main" id="{E9382CF4-D070-F28B-7125-0863E1E1F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221395"/>
              </p:ext>
            </p:extLst>
          </p:nvPr>
        </p:nvGraphicFramePr>
        <p:xfrm>
          <a:off x="8740555" y="979289"/>
          <a:ext cx="5269291" cy="667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790</Words>
  <Application>Microsoft Office PowerPoint</Application>
  <PresentationFormat>Personalizzato</PresentationFormat>
  <Paragraphs>124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Montserrat Black</vt:lpstr>
      <vt:lpstr>Arial</vt:lpstr>
      <vt:lpstr>Inconsolata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marco federici</cp:lastModifiedBy>
  <cp:revision>5</cp:revision>
  <dcterms:created xsi:type="dcterms:W3CDTF">2025-10-23T12:05:16Z</dcterms:created>
  <dcterms:modified xsi:type="dcterms:W3CDTF">2025-10-28T16:20:51Z</dcterms:modified>
</cp:coreProperties>
</file>